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0" r:id="rId4"/>
    <p:sldId id="258" r:id="rId5"/>
    <p:sldId id="259" r:id="rId6"/>
    <p:sldId id="260" r:id="rId7"/>
    <p:sldId id="261" r:id="rId8"/>
    <p:sldId id="265" r:id="rId9"/>
    <p:sldId id="267" r:id="rId10"/>
    <p:sldId id="268" r:id="rId11"/>
    <p:sldId id="271" r:id="rId12"/>
    <p:sldId id="269" r:id="rId13"/>
    <p:sldId id="266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52" y="1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svg>
</file>

<file path=ppt/media/image2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OV>
</file>

<file path=ppt/media/media3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907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6354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080964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0216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51815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9142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7547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202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2098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32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0623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00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943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655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529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691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439DC8-76EB-4A8A-AFCB-02BC78CA92B0}" type="datetimeFigureOut">
              <a:rPr lang="en-US" smtClean="0"/>
              <a:t>12/3/2025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D5AA2A8-BEC5-4688-9943-33D123AC392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7140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OV"/><Relationship Id="rId1" Type="http://schemas.microsoft.com/office/2007/relationships/media" Target="../media/media3.MOV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EDB8BD-2C02-39A9-BFA2-B17E7C9AEF7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EEP 547 – Linear System Theory</a:t>
            </a:r>
            <a:br>
              <a:rPr lang="en-US" dirty="0"/>
            </a:br>
            <a:br>
              <a:rPr lang="en-US" dirty="0"/>
            </a:br>
            <a:r>
              <a:rPr lang="en-US" dirty="0" err="1"/>
              <a:t>MinSeg</a:t>
            </a:r>
            <a:r>
              <a:rPr lang="en-US" dirty="0"/>
              <a:t>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01E33B-27C7-C212-45BE-664A5DA7E8D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Presented by: </a:t>
            </a:r>
          </a:p>
          <a:p>
            <a:r>
              <a:rPr lang="en-US" dirty="0"/>
              <a:t>Matthew Russo</a:t>
            </a:r>
          </a:p>
          <a:p>
            <a:r>
              <a:rPr lang="en-US" dirty="0"/>
              <a:t>Jayce Gaddis</a:t>
            </a:r>
          </a:p>
        </p:txBody>
      </p:sp>
    </p:spTree>
    <p:extLst>
      <p:ext uri="{BB962C8B-B14F-4D97-AF65-F5344CB8AC3E}">
        <p14:creationId xmlns:p14="http://schemas.microsoft.com/office/powerpoint/2010/main" val="5178625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152E9D1-8C7C-A7A1-8517-685016200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067" y="1578133"/>
            <a:ext cx="4335468" cy="28755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Video proof – LQR Controller</a:t>
            </a:r>
          </a:p>
        </p:txBody>
      </p:sp>
      <p:pic>
        <p:nvPicPr>
          <p:cNvPr id="4" name="IMG_7975">
            <a:hlinkClick r:id="" action="ppaction://media"/>
            <a:extLst>
              <a:ext uri="{FF2B5EF4-FFF2-40B4-BE49-F238E27FC236}">
                <a16:creationId xmlns:a16="http://schemas.microsoft.com/office/drawing/2014/main" id="{95AB5537-1843-FAB7-0E98-414F960AE7D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19058" y="1578133"/>
            <a:ext cx="2234493" cy="397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289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5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DF3696B-EBF8-CDA3-2D8A-9C2BE05391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067" y="1578133"/>
            <a:ext cx="4335468" cy="28755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0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Video Proof – LQR Control with Batteries</a:t>
            </a:r>
          </a:p>
        </p:txBody>
      </p:sp>
      <p:pic>
        <p:nvPicPr>
          <p:cNvPr id="4" name="IMG_7977">
            <a:hlinkClick r:id="" action="ppaction://media"/>
            <a:extLst>
              <a:ext uri="{FF2B5EF4-FFF2-40B4-BE49-F238E27FC236}">
                <a16:creationId xmlns:a16="http://schemas.microsoft.com/office/drawing/2014/main" id="{6B640CD6-8E17-C254-6F17-68405644CC0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19058" y="1578133"/>
            <a:ext cx="2234493" cy="397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948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56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9D645-1544-4E27-33A1-B64E376D6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Sensor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2467D9-405B-E1D9-720B-84F9A35BC0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An ultrasonic sensor was added to the LQR feedback model to add a small amount to the X feedback when an object is near.</a:t>
            </a:r>
          </a:p>
          <a:p>
            <a:r>
              <a:rPr lang="en-US" dirty="0"/>
              <a:t>The effect of this is that the robot stabilizes itself moving slightly away when an object is detected, but when the object is removed, the robot loses stability. This forms a leash mechanism which stops the </a:t>
            </a:r>
            <a:r>
              <a:rPr lang="en-US" dirty="0" err="1"/>
              <a:t>Minseg</a:t>
            </a:r>
            <a:r>
              <a:rPr lang="en-US" dirty="0"/>
              <a:t> if an operator moves away.</a:t>
            </a:r>
          </a:p>
        </p:txBody>
      </p:sp>
    </p:spTree>
    <p:extLst>
      <p:ext uri="{BB962C8B-B14F-4D97-AF65-F5344CB8AC3E}">
        <p14:creationId xmlns:p14="http://schemas.microsoft.com/office/powerpoint/2010/main" val="2562017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D5CF1-196F-37FD-687F-F38B90C67E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1FEEF-3BF4-8897-FDE1-84E7769169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359FB152-8816-C547-BE73-C084969C18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6231" y="2160589"/>
            <a:ext cx="6780700" cy="362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5551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Isosceles Triangle 16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1" name="Isosceles Triangle 20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2" name="Isosceles Triangle 21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DED8EC5-6B35-F0BB-5471-0642CC3E7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74337" y="1265314"/>
            <a:ext cx="4299666" cy="324913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4" name="Isosceles Triangle 23">
            <a:extLst>
              <a:ext uri="{FF2B5EF4-FFF2-40B4-BE49-F238E27FC236}">
                <a16:creationId xmlns:a16="http://schemas.microsoft.com/office/drawing/2014/main" id="{5A7802B6-FF37-40CF-A7E2-6F2A0D9A91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174" y="1270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pic>
        <p:nvPicPr>
          <p:cNvPr id="7" name="Graphic 6" descr="Smiling Face with No Fill">
            <a:extLst>
              <a:ext uri="{FF2B5EF4-FFF2-40B4-BE49-F238E27FC236}">
                <a16:creationId xmlns:a16="http://schemas.microsoft.com/office/drawing/2014/main" id="{677F8784-B81D-345D-016C-0FB90371CC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88604" y="1550139"/>
            <a:ext cx="3765692" cy="376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71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DEBAA-AC42-661D-6A58-CA4D71AF87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28222D-1D20-FDDD-7AB8-66B976DD9A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455821"/>
            <a:ext cx="8596668" cy="4585541"/>
          </a:xfrm>
        </p:spPr>
        <p:txBody>
          <a:bodyPr>
            <a:normAutofit/>
          </a:bodyPr>
          <a:lstStyle/>
          <a:p>
            <a:r>
              <a:rPr lang="en-US" sz="2400" dirty="0"/>
              <a:t>The mathematical model of the </a:t>
            </a:r>
            <a:r>
              <a:rPr lang="en-US" sz="2400" dirty="0" err="1"/>
              <a:t>MinSeg</a:t>
            </a:r>
            <a:r>
              <a:rPr lang="en-US" sz="2400" dirty="0"/>
              <a:t> robot configured as an inverted pendulum was derived from the given EOM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000" dirty="0"/>
              <a:t>The position, velocity, angle, and angular velocity of the </a:t>
            </a:r>
            <a:r>
              <a:rPr lang="en-US" sz="2000" dirty="0" err="1"/>
              <a:t>MinSeg</a:t>
            </a:r>
            <a:r>
              <a:rPr lang="en-US" sz="2000" dirty="0"/>
              <a:t> were chosen as the state variables as they can be derived from the equipped gyro, accelerometer, and encoder.</a:t>
            </a:r>
          </a:p>
          <a:p>
            <a:r>
              <a:rPr lang="en-US" sz="2000" dirty="0"/>
              <a:t>The output of the system is the voltage to the motor</a:t>
            </a:r>
          </a:p>
          <a:p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4BDB729-FF1C-350D-FCFE-CD2B36EAC5D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1631" r="23229" b="440"/>
          <a:stretch>
            <a:fillRect/>
          </a:stretch>
        </p:blipFill>
        <p:spPr>
          <a:xfrm>
            <a:off x="1070430" y="2352173"/>
            <a:ext cx="6918539" cy="661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31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323D8-6AB9-DE1E-7B29-CFA6DD548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Measurements of the Model Parameters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BEE811-F99B-76A0-70F3-A0599B87C4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Many of the model parameters were simple to measure including length to COM, mass, and wheel radius.</a:t>
            </a:r>
          </a:p>
          <a:p>
            <a:r>
              <a:rPr lang="en-US" dirty="0"/>
              <a:t>The more difficult parameters were the moments of inertia for the wheel and pendulum.</a:t>
            </a:r>
          </a:p>
          <a:p>
            <a:r>
              <a:rPr lang="en-US" dirty="0"/>
              <a:t>A ramp was used to measure the time it took for the wheel to accelerate down the ramp. The wheel moment was calculated from the radius, wheel mass, and acceleration.</a:t>
            </a:r>
          </a:p>
          <a:p>
            <a:r>
              <a:rPr lang="en-US" dirty="0"/>
              <a:t>To measure the MOI for the pendulum, the period of the pendulum pivoting on its axel was measured by counting the number of oscillations over a length of time.</a:t>
            </a:r>
          </a:p>
          <a:p>
            <a:r>
              <a:rPr lang="en-US" dirty="0"/>
              <a:t>This method was flawed, because of human interference from holding the robot by its axel.</a:t>
            </a:r>
          </a:p>
          <a:p>
            <a:r>
              <a:rPr lang="en-US" dirty="0"/>
              <a:t>Instead of using this method, the MOI was estimated as if all the mass of the robot was centered at the COM. </a:t>
            </a:r>
          </a:p>
        </p:txBody>
      </p:sp>
    </p:spTree>
    <p:extLst>
      <p:ext uri="{BB962C8B-B14F-4D97-AF65-F5344CB8AC3E}">
        <p14:creationId xmlns:p14="http://schemas.microsoft.com/office/powerpoint/2010/main" val="17266686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4E9E2-26A4-6FD0-A2B2-458F8CB9E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Analysis of Stability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4624A6-6312-CB4B-4024-C3E0C69E0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4317999"/>
          </a:xfrm>
        </p:spPr>
        <p:txBody>
          <a:bodyPr>
            <a:normAutofit/>
          </a:bodyPr>
          <a:lstStyle/>
          <a:p>
            <a:r>
              <a:rPr lang="en-US" sz="2000" dirty="0"/>
              <a:t>A = 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pPr fontAlgn="base"/>
            <a:r>
              <a:rPr lang="nl-NL" sz="2000" dirty="0"/>
              <a:t>Eigenvalues: 0, -578.8, 6.3332, -6.2592</a:t>
            </a:r>
          </a:p>
          <a:p>
            <a:r>
              <a:rPr lang="en-US" sz="2000" dirty="0"/>
              <a:t>Roots: </a:t>
            </a:r>
            <a:r>
              <a:rPr lang="nl-NL" sz="2000" dirty="0"/>
              <a:t>0, -578.8, 6.3332, -6.2592</a:t>
            </a:r>
          </a:p>
          <a:p>
            <a:endParaRPr lang="nl-NL" sz="2000" dirty="0"/>
          </a:p>
          <a:p>
            <a:r>
              <a:rPr lang="nl-NL" sz="2000" dirty="0"/>
              <a:t>No stability</a:t>
            </a:r>
          </a:p>
          <a:p>
            <a:pPr lvl="1"/>
            <a:r>
              <a:rPr lang="en-US" sz="1800" dirty="0"/>
              <a:t>Asymptotically stable? – positive eigenvalue</a:t>
            </a:r>
            <a:endParaRPr lang="nl-NL" sz="1800" dirty="0"/>
          </a:p>
          <a:p>
            <a:pPr lvl="1"/>
            <a:r>
              <a:rPr lang="nl-NL" sz="1800" dirty="0"/>
              <a:t>BIBO stable? – positive root</a:t>
            </a:r>
          </a:p>
          <a:p>
            <a:endParaRPr lang="nl-NL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F27007-E935-7BA4-29ED-3C3094F81C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7718383"/>
              </p:ext>
            </p:extLst>
          </p:nvPr>
        </p:nvGraphicFramePr>
        <p:xfrm>
          <a:off x="1464734" y="1860126"/>
          <a:ext cx="8128000" cy="14833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294415152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186731265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4975841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6707952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09323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82.5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-61.8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-2945.1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034234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860766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6.7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-10.9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-516.9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8209564"/>
                  </a:ext>
                </a:extLst>
              </a:tr>
            </a:tbl>
          </a:graphicData>
        </a:graphic>
      </p:graphicFrame>
      <p:sp>
        <p:nvSpPr>
          <p:cNvPr id="6" name="Oval 5">
            <a:extLst>
              <a:ext uri="{FF2B5EF4-FFF2-40B4-BE49-F238E27FC236}">
                <a16:creationId xmlns:a16="http://schemas.microsoft.com/office/drawing/2014/main" id="{DF77B2BB-7350-A609-A2C6-C98A4E64BDAC}"/>
              </a:ext>
            </a:extLst>
          </p:cNvPr>
          <p:cNvSpPr>
            <a:spLocks/>
          </p:cNvSpPr>
          <p:nvPr/>
        </p:nvSpPr>
        <p:spPr>
          <a:xfrm>
            <a:off x="3784597" y="3598951"/>
            <a:ext cx="972164" cy="5291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071C168-9B41-168F-66C5-8371583F49CB}"/>
              </a:ext>
            </a:extLst>
          </p:cNvPr>
          <p:cNvSpPr>
            <a:spLocks/>
          </p:cNvSpPr>
          <p:nvPr/>
        </p:nvSpPr>
        <p:spPr>
          <a:xfrm>
            <a:off x="2945166" y="4026516"/>
            <a:ext cx="1041397" cy="52916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502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ECC64-46B7-17BB-6B9B-FAA1DF52C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9B27D-10B6-C5A9-9F93-E0904E364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It was determined that the rank of the controllability matrix was equal to the size of A (Length(A) = 4 </a:t>
            </a:r>
            <a:r>
              <a:rPr lang="en-US" sz="2400" dirty="0" err="1"/>
              <a:t>ctrbRank</a:t>
            </a:r>
            <a:r>
              <a:rPr lang="en-US" sz="2400" dirty="0"/>
              <a:t> = 4 ).</a:t>
            </a:r>
          </a:p>
          <a:p>
            <a:r>
              <a:rPr lang="en-US" sz="2400" dirty="0"/>
              <a:t>Therefore, the system is controllable – able to reach any new state from any previous state with controlled input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8FA99A-7787-0953-3ACD-B9AFD9103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8904" y="1930400"/>
            <a:ext cx="6080969" cy="6801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6443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880C9C-082F-3121-D7A0-C40883EB9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Observability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9549BC-673D-B66B-CBB2-E60ECE9AFE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2400" dirty="0"/>
          </a:p>
          <a:p>
            <a:r>
              <a:rPr lang="en-US" sz="2400" dirty="0"/>
              <a:t>It was determined that the rank of the observability matrix was equal to the size of A (Length(A) = 4 </a:t>
            </a:r>
            <a:r>
              <a:rPr lang="en-US" sz="2400" dirty="0" err="1"/>
              <a:t>obsvRank</a:t>
            </a:r>
            <a:r>
              <a:rPr lang="en-US" sz="2400" dirty="0"/>
              <a:t> = 4 ).</a:t>
            </a:r>
          </a:p>
          <a:p>
            <a:r>
              <a:rPr lang="en-US" sz="2400" dirty="0"/>
              <a:t>Therefore the system is observable – all states can be known from the 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E064765-E2D9-5D18-D201-A9ACD2777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5915" y="1994958"/>
            <a:ext cx="6672791" cy="49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24983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77705-EBFD-1344-F6BB-5D0EA9129E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Controller and Estimator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F4CFE0-C68C-0C39-DAF0-5047D069741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77334" y="2160589"/>
                <a:ext cx="5071533" cy="3880773"/>
              </a:xfrm>
            </p:spPr>
            <p:txBody>
              <a:bodyPr>
                <a:normAutofit/>
              </a:bodyPr>
              <a:lstStyle/>
              <a:p>
                <a:r>
                  <a:rPr lang="en-US" sz="2000" dirty="0"/>
                  <a:t>Using closed-loop full-dimensional observer</a:t>
                </a:r>
              </a:p>
              <a:p>
                <a:pPr lvl="1"/>
                <a:r>
                  <a:rPr lang="en-US" sz="1800" dirty="0"/>
                  <a:t>Able to create model that quickly dampens to zero</a:t>
                </a:r>
              </a:p>
              <a:p>
                <a:pPr lvl="1"/>
                <a:endParaRPr lang="en-US" sz="1800" dirty="0"/>
              </a:p>
              <a:p>
                <a:r>
                  <a:rPr lang="en-US" sz="2000" dirty="0"/>
                  <a:t>Expected error for the observer is on the magnitude of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2000" b="0" i="1" smtClean="0">
                            <a:latin typeface="Cambria Math" panose="02040503050406030204" pitchFamily="18" charset="0"/>
                          </a:rPr>
                          <m:t>−7</m:t>
                        </m:r>
                      </m:sup>
                    </m:sSup>
                  </m:oMath>
                </a14:m>
                <a:r>
                  <a:rPr lang="en-US" sz="2000" dirty="0"/>
                  <a:t> </a:t>
                </a:r>
              </a:p>
              <a:p>
                <a:pPr lvl="1"/>
                <a:r>
                  <a:rPr lang="en-US" sz="1800" dirty="0"/>
                  <a:t>Less than the micro scale for error!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6F4CFE0-C68C-0C39-DAF0-5047D069741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77334" y="2160589"/>
                <a:ext cx="5071533" cy="3880773"/>
              </a:xfrm>
              <a:blipFill>
                <a:blip r:embed="rId2"/>
                <a:stretch>
                  <a:fillRect l="-481" t="-9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B3EEFD79-D963-A00A-13AF-2D96AEBCA3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4676" y="1422400"/>
            <a:ext cx="6510260" cy="4393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46385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6347146-D15A-DE84-5B35-0B90D1EA1D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B7D19-4C11-61E8-63EF-9A56FADC74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of Stability – New poles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E52E24-12B3-C614-C204-880B569209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desiredPropGainPoles</a:t>
            </a:r>
            <a:r>
              <a:rPr lang="en-US" sz="2000" dirty="0"/>
              <a:t> = [-24, -18, -16, -12];</a:t>
            </a:r>
          </a:p>
          <a:p>
            <a:endParaRPr lang="en-US" sz="2000" dirty="0"/>
          </a:p>
          <a:p>
            <a:r>
              <a:rPr lang="en-US" sz="2000" dirty="0" err="1"/>
              <a:t>A_cl</a:t>
            </a:r>
            <a:r>
              <a:rPr lang="en-US" sz="2000" dirty="0"/>
              <a:t> = A-BK = </a:t>
            </a:r>
          </a:p>
          <a:p>
            <a:endParaRPr lang="en-US" sz="2000" dirty="0"/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Closed-loop eigenvalues = [-24, -18, -16, -12];</a:t>
            </a:r>
          </a:p>
          <a:p>
            <a:endParaRPr lang="en-US" sz="2000" dirty="0"/>
          </a:p>
          <a:p>
            <a:r>
              <a:rPr lang="en-US" sz="2000" dirty="0"/>
              <a:t>System Stable~!</a:t>
            </a:r>
          </a:p>
          <a:p>
            <a:endParaRPr lang="en-US" sz="2000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0A51490-E095-838D-7D00-63D049F899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2183378"/>
              </p:ext>
            </p:extLst>
          </p:nvPr>
        </p:nvGraphicFramePr>
        <p:xfrm>
          <a:off x="2713105" y="2964921"/>
          <a:ext cx="6469844" cy="14833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1617461">
                  <a:extLst>
                    <a:ext uri="{9D8B030D-6E8A-4147-A177-3AD203B41FA5}">
                      <a16:colId xmlns:a16="http://schemas.microsoft.com/office/drawing/2014/main" val="2411788890"/>
                    </a:ext>
                  </a:extLst>
                </a:gridCol>
                <a:gridCol w="1617461">
                  <a:extLst>
                    <a:ext uri="{9D8B030D-6E8A-4147-A177-3AD203B41FA5}">
                      <a16:colId xmlns:a16="http://schemas.microsoft.com/office/drawing/2014/main" val="4138382107"/>
                    </a:ext>
                  </a:extLst>
                </a:gridCol>
                <a:gridCol w="1617461">
                  <a:extLst>
                    <a:ext uri="{9D8B030D-6E8A-4147-A177-3AD203B41FA5}">
                      <a16:colId xmlns:a16="http://schemas.microsoft.com/office/drawing/2014/main" val="3185096910"/>
                    </a:ext>
                  </a:extLst>
                </a:gridCol>
                <a:gridCol w="1617461">
                  <a:extLst>
                    <a:ext uri="{9D8B030D-6E8A-4147-A177-3AD203B41FA5}">
                      <a16:colId xmlns:a16="http://schemas.microsoft.com/office/drawing/2014/main" val="398005374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3798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-13425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-2167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6259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59005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10395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-2364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-380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6434163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478909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4DE830A-B531-4A3B-96F6-0ECE88B085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2813DF2C-461A-4A8F-9679-A172790D1F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54CD3A85-C039-4249-86E4-1EB9318B54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887EA6D2-2883-42C2-993D-094CA6D65D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3B895046-636F-4D1B-ACA4-29AA0CB33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C6B0CDE3-E054-4EDD-A43B-F96843D8B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3B66B1A2-F145-4C9B-85CC-4BF30D58CB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D4FC972-94B3-4035-8D31-E668C132B4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374B9941-AFBE-4A77-A50E-B6EA04A746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27A982C5-2C38-4CE9-BC18-94697AD65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060D8D1-7BB1-498F-AFBB-ADAC130A9E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AA63204-56BD-DF7B-FA80-16AE7AA43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07067" y="1578133"/>
            <a:ext cx="4335468" cy="287553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5400" kern="1200" dirty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Video proof – PID Controller</a:t>
            </a:r>
          </a:p>
        </p:txBody>
      </p:sp>
      <p:pic>
        <p:nvPicPr>
          <p:cNvPr id="4" name="IMG_7988">
            <a:hlinkClick r:id="" action="ppaction://media"/>
            <a:extLst>
              <a:ext uri="{FF2B5EF4-FFF2-40B4-BE49-F238E27FC236}">
                <a16:creationId xmlns:a16="http://schemas.microsoft.com/office/drawing/2014/main" id="{224F0421-1A6F-D3AF-F0EF-375F1A649E3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19058" y="1578133"/>
            <a:ext cx="2234493" cy="39724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86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TM03457496[[fn=Parallax]]</Template>
  <TotalTime>577</TotalTime>
  <Words>571</Words>
  <Application>Microsoft Office PowerPoint</Application>
  <PresentationFormat>Widescreen</PresentationFormat>
  <Paragraphs>95</Paragraphs>
  <Slides>14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Cambria Math</vt:lpstr>
      <vt:lpstr>Trebuchet MS</vt:lpstr>
      <vt:lpstr>Wingdings 3</vt:lpstr>
      <vt:lpstr>Facet</vt:lpstr>
      <vt:lpstr>EEP 547 – Linear System Theory  MinSeg Project</vt:lpstr>
      <vt:lpstr>Models</vt:lpstr>
      <vt:lpstr>Measurements of the Model Parameters</vt:lpstr>
      <vt:lpstr>Analysis of Stability</vt:lpstr>
      <vt:lpstr>Controllability</vt:lpstr>
      <vt:lpstr>Observability</vt:lpstr>
      <vt:lpstr>Controller and Estimator</vt:lpstr>
      <vt:lpstr>Analysis of Stability – New poles</vt:lpstr>
      <vt:lpstr>Video proof – PID Controller</vt:lpstr>
      <vt:lpstr>Video proof – LQR Controller</vt:lpstr>
      <vt:lpstr>Video Proof – LQR Control with Batteries</vt:lpstr>
      <vt:lpstr>Sensor</vt:lpstr>
      <vt:lpstr>Challenges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mcrusso</dc:creator>
  <cp:lastModifiedBy>Jayce Gaddis</cp:lastModifiedBy>
  <cp:revision>9</cp:revision>
  <dcterms:created xsi:type="dcterms:W3CDTF">2025-12-01T23:06:05Z</dcterms:created>
  <dcterms:modified xsi:type="dcterms:W3CDTF">2025-12-04T04:29:19Z</dcterms:modified>
</cp:coreProperties>
</file>

<file path=docProps/thumbnail.jpeg>
</file>